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261" r:id="rId4"/>
    <p:sldId id="262" r:id="rId5"/>
    <p:sldId id="264" r:id="rId6"/>
    <p:sldId id="265" r:id="rId7"/>
    <p:sldId id="267" r:id="rId8"/>
    <p:sldId id="268" r:id="rId9"/>
    <p:sldId id="257" r:id="rId10"/>
    <p:sldId id="258" r:id="rId11"/>
    <p:sldId id="259" r:id="rId12"/>
    <p:sldId id="260" r:id="rId13"/>
    <p:sldId id="26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46" d="100"/>
          <a:sy n="46" d="100"/>
        </p:scale>
        <p:origin x="15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7233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8553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8131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70759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8699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17010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13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0369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2612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1964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925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6013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092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8276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969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764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10/5/2016</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2342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10/5/2016</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6210537"/>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Essay Pieces and Parts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05558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6573" y="6003004"/>
            <a:ext cx="4072110" cy="682336"/>
          </a:xfrm>
        </p:spPr>
        <p:txBody>
          <a:bodyPr>
            <a:normAutofit fontScale="90000"/>
          </a:bodyPr>
          <a:lstStyle/>
          <a:p>
            <a:r>
              <a:rPr lang="en-US" dirty="0" smtClean="0"/>
              <a:t>Conclusion: Types</a:t>
            </a:r>
            <a:endParaRPr lang="en-US" dirty="0"/>
          </a:p>
        </p:txBody>
      </p:sp>
      <p:sp>
        <p:nvSpPr>
          <p:cNvPr id="3" name="Content Placeholder 2"/>
          <p:cNvSpPr>
            <a:spLocks noGrp="1"/>
          </p:cNvSpPr>
          <p:nvPr>
            <p:ph idx="1"/>
          </p:nvPr>
        </p:nvSpPr>
        <p:spPr>
          <a:xfrm>
            <a:off x="145473" y="385590"/>
            <a:ext cx="8873209" cy="5617414"/>
          </a:xfrm>
        </p:spPr>
        <p:txBody>
          <a:bodyPr>
            <a:normAutofit fontScale="92500" lnSpcReduction="10000"/>
          </a:bodyPr>
          <a:lstStyle/>
          <a:p>
            <a:r>
              <a:rPr lang="en-US" sz="2400" b="1" dirty="0"/>
              <a:t>Synthesize, don't summarize</a:t>
            </a:r>
            <a:endParaRPr lang="en-US" sz="2400" dirty="0"/>
          </a:p>
          <a:p>
            <a:pPr lvl="1"/>
            <a:r>
              <a:rPr lang="en-US" sz="2000" dirty="0"/>
              <a:t>Don't simply repeat things that were in your paper. They have read it. Show them how the points you made and the support and examples you used were not random, but fit together</a:t>
            </a:r>
            <a:r>
              <a:rPr lang="en-US" sz="2000" dirty="0" smtClean="0"/>
              <a:t>.</a:t>
            </a:r>
          </a:p>
          <a:p>
            <a:pPr marL="457200" lvl="1" indent="0">
              <a:buNone/>
            </a:pPr>
            <a:r>
              <a:rPr lang="en-US" sz="2000" dirty="0"/>
              <a:t>	</a:t>
            </a:r>
            <a:r>
              <a:rPr lang="en-US" sz="2000" dirty="0" smtClean="0"/>
              <a:t>						</a:t>
            </a:r>
            <a:r>
              <a:rPr lang="en-US" sz="2400" b="1" dirty="0" smtClean="0">
                <a:solidFill>
                  <a:schemeClr val="tx1"/>
                </a:solidFill>
              </a:rPr>
              <a:t>OR</a:t>
            </a:r>
          </a:p>
          <a:p>
            <a:r>
              <a:rPr lang="en-US" sz="2400" b="1" dirty="0"/>
              <a:t>Redirect your readers</a:t>
            </a:r>
            <a:endParaRPr lang="en-US" sz="2400" dirty="0"/>
          </a:p>
          <a:p>
            <a:pPr lvl="1"/>
            <a:r>
              <a:rPr lang="en-US" sz="2000" dirty="0"/>
              <a:t>Give your reader something to think about, perhaps a way to use your paper in the "real" world. If your introduction went from general to specific, make your conclusion go from specific to general. Think </a:t>
            </a:r>
            <a:r>
              <a:rPr lang="en-US" sz="2000" dirty="0" smtClean="0"/>
              <a:t>globally.</a:t>
            </a:r>
          </a:p>
          <a:p>
            <a:pPr marL="457200" lvl="1" indent="0">
              <a:buNone/>
            </a:pPr>
            <a:r>
              <a:rPr lang="en-US" sz="2000" dirty="0"/>
              <a:t>	</a:t>
            </a:r>
            <a:r>
              <a:rPr lang="en-US" sz="2000" dirty="0" smtClean="0"/>
              <a:t>						</a:t>
            </a:r>
            <a:r>
              <a:rPr lang="en-US" sz="2600" b="1" dirty="0" smtClean="0">
                <a:solidFill>
                  <a:schemeClr val="tx1"/>
                </a:solidFill>
              </a:rPr>
              <a:t>OR</a:t>
            </a:r>
            <a:endParaRPr lang="en-US" sz="2600" dirty="0" smtClean="0"/>
          </a:p>
          <a:p>
            <a:r>
              <a:rPr lang="en-US" sz="2400" b="1" dirty="0"/>
              <a:t>Create a new meaning</a:t>
            </a:r>
            <a:endParaRPr lang="en-US" sz="2400" dirty="0"/>
          </a:p>
          <a:p>
            <a:pPr lvl="1"/>
            <a:r>
              <a:rPr lang="en-US" sz="2000" dirty="0"/>
              <a:t>You don't have to give new information to create a new meaning. By demonstrating how your ideas work together, you can create a new picture. Often the sum of the paper is worth more than its </a:t>
            </a:r>
            <a:r>
              <a:rPr lang="en-US" sz="2000" dirty="0" smtClean="0"/>
              <a:t>parts</a:t>
            </a:r>
            <a:endParaRPr lang="en-US" sz="2000" dirty="0"/>
          </a:p>
          <a:p>
            <a:pPr marL="457200" lvl="1" indent="0">
              <a:buNone/>
            </a:pPr>
            <a:r>
              <a:rPr lang="en-US" dirty="0" smtClean="0"/>
              <a:t>							</a:t>
            </a:r>
            <a:endParaRPr lang="en-US" dirty="0"/>
          </a:p>
        </p:txBody>
      </p:sp>
    </p:spTree>
    <p:extLst>
      <p:ext uri="{BB962C8B-B14F-4D97-AF65-F5344CB8AC3E}">
        <p14:creationId xmlns:p14="http://schemas.microsoft.com/office/powerpoint/2010/main" val="439506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0819" y="6135206"/>
            <a:ext cx="5248348" cy="599208"/>
          </a:xfrm>
        </p:spPr>
        <p:txBody>
          <a:bodyPr>
            <a:normAutofit/>
          </a:bodyPr>
          <a:lstStyle/>
          <a:p>
            <a:r>
              <a:rPr lang="en-US" dirty="0" smtClean="0"/>
              <a:t>Conclusion: Strategy</a:t>
            </a:r>
            <a:endParaRPr lang="en-US" dirty="0"/>
          </a:p>
        </p:txBody>
      </p:sp>
      <p:sp>
        <p:nvSpPr>
          <p:cNvPr id="3" name="Content Placeholder 2"/>
          <p:cNvSpPr>
            <a:spLocks noGrp="1"/>
          </p:cNvSpPr>
          <p:nvPr>
            <p:ph idx="1"/>
          </p:nvPr>
        </p:nvSpPr>
        <p:spPr>
          <a:xfrm>
            <a:off x="132201" y="132202"/>
            <a:ext cx="8916965" cy="5783856"/>
          </a:xfrm>
        </p:spPr>
        <p:txBody>
          <a:bodyPr>
            <a:normAutofit fontScale="85000" lnSpcReduction="10000"/>
          </a:bodyPr>
          <a:lstStyle/>
          <a:p>
            <a:pPr>
              <a:buFont typeface="Wingdings" panose="05000000000000000000" pitchFamily="2" charset="2"/>
              <a:buChar char="Ø"/>
            </a:pPr>
            <a:r>
              <a:rPr lang="en-US" sz="2400" b="1" dirty="0" smtClean="0">
                <a:solidFill>
                  <a:schemeClr val="bg2"/>
                </a:solidFill>
                <a:latin typeface="+mj-lt"/>
              </a:rPr>
              <a:t>Echoing </a:t>
            </a:r>
            <a:r>
              <a:rPr lang="en-US" sz="2400" b="1" dirty="0">
                <a:solidFill>
                  <a:schemeClr val="bg2"/>
                </a:solidFill>
                <a:latin typeface="+mj-lt"/>
              </a:rPr>
              <a:t>the introduction:</a:t>
            </a:r>
            <a:r>
              <a:rPr lang="en-US" sz="2400" b="1" dirty="0">
                <a:solidFill>
                  <a:schemeClr val="bg2"/>
                </a:solidFill>
              </a:rPr>
              <a:t> </a:t>
            </a:r>
            <a:r>
              <a:rPr lang="en-US" sz="2400" dirty="0">
                <a:solidFill>
                  <a:schemeClr val="bg2"/>
                </a:solidFill>
              </a:rPr>
              <a:t>Echoing your introduction can be a good strategy if it is meant to bring the reader full-circle. If you begin by describing a scenario, you can end with the same scenario as proof that your essay was helpful in creating a new </a:t>
            </a:r>
            <a:r>
              <a:rPr lang="en-US" sz="2400" dirty="0" smtClean="0">
                <a:solidFill>
                  <a:schemeClr val="bg2"/>
                </a:solidFill>
              </a:rPr>
              <a:t>understanding.</a:t>
            </a:r>
          </a:p>
          <a:p>
            <a:pPr marL="0" indent="0">
              <a:buNone/>
            </a:pPr>
            <a:r>
              <a:rPr lang="en-US" altLang="en-US" b="1" i="1" dirty="0" smtClean="0">
                <a:latin typeface="+mj-lt"/>
              </a:rPr>
              <a:t>Introduction</a:t>
            </a:r>
            <a:endParaRPr lang="en-US" altLang="en-US" dirty="0">
              <a:latin typeface="+mj-lt"/>
            </a:endParaRPr>
          </a:p>
          <a:p>
            <a:pPr marL="0" lvl="0" indent="0" defTabSz="914400" eaLnBrk="0" fontAlgn="base" hangingPunct="0">
              <a:spcBef>
                <a:spcPct val="0"/>
              </a:spcBef>
              <a:spcAft>
                <a:spcPct val="0"/>
              </a:spcAft>
              <a:buClrTx/>
              <a:buSzTx/>
              <a:buNone/>
            </a:pPr>
            <a:r>
              <a:rPr lang="en-US" altLang="en-US" dirty="0"/>
              <a:t>From the parking lot, I could see the towers of the castle of the Magic Kingdom standing stately against the blue sky. To the right, the tall peak of The Matterhorn rose even higher. From the left, I could hear the jungle sounds of </a:t>
            </a:r>
            <a:r>
              <a:rPr lang="en-US" altLang="en-US" dirty="0" err="1"/>
              <a:t>Adventureland</a:t>
            </a:r>
            <a:r>
              <a:rPr lang="en-US" altLang="en-US" dirty="0"/>
              <a:t>. </a:t>
            </a:r>
            <a:r>
              <a:rPr lang="en-US" altLang="en-US" dirty="0" smtClean="0"/>
              <a:t>Main </a:t>
            </a:r>
            <a:r>
              <a:rPr lang="en-US" altLang="en-US" dirty="0"/>
              <a:t>Street stretched before </a:t>
            </a:r>
            <a:r>
              <a:rPr lang="en-US" altLang="en-US" dirty="0" smtClean="0"/>
              <a:t>me as I entered the gate, </a:t>
            </a:r>
            <a:r>
              <a:rPr lang="en-US" altLang="en-US" dirty="0"/>
              <a:t>with its quaint shops evoking an old-fashioned small town so charming it could never have existed. I was entranced. Disneyland may have been built for children, but it brings out the child in adults.</a:t>
            </a:r>
          </a:p>
          <a:p>
            <a:pPr marL="0" lvl="0" indent="0" defTabSz="914400" eaLnBrk="0" fontAlgn="base" hangingPunct="0">
              <a:spcBef>
                <a:spcPct val="0"/>
              </a:spcBef>
              <a:spcAft>
                <a:spcPct val="0"/>
              </a:spcAft>
              <a:buClrTx/>
              <a:buSzTx/>
              <a:buNone/>
            </a:pPr>
            <a:endParaRPr lang="en-US" altLang="en-US" b="1" i="1" dirty="0" smtClean="0">
              <a:solidFill>
                <a:schemeClr val="bg1"/>
              </a:solidFill>
            </a:endParaRPr>
          </a:p>
          <a:p>
            <a:pPr marL="0" lvl="0" indent="0" defTabSz="914400" eaLnBrk="0" fontAlgn="base" hangingPunct="0">
              <a:spcBef>
                <a:spcPct val="0"/>
              </a:spcBef>
              <a:spcAft>
                <a:spcPct val="0"/>
              </a:spcAft>
              <a:buClrTx/>
              <a:buSzTx/>
              <a:buNone/>
            </a:pPr>
            <a:r>
              <a:rPr lang="en-US" altLang="en-US" b="1" i="1" dirty="0" smtClean="0">
                <a:solidFill>
                  <a:schemeClr val="bg2">
                    <a:lumMod val="50000"/>
                  </a:schemeClr>
                </a:solidFill>
                <a:latin typeface="+mj-lt"/>
              </a:rPr>
              <a:t>Conclusion</a:t>
            </a:r>
            <a:endParaRPr lang="en-US" altLang="en-US" dirty="0">
              <a:solidFill>
                <a:schemeClr val="bg2">
                  <a:lumMod val="50000"/>
                </a:schemeClr>
              </a:solidFill>
              <a:latin typeface="+mj-lt"/>
            </a:endParaRPr>
          </a:p>
          <a:p>
            <a:pPr marL="0" lvl="0" indent="0" defTabSz="914400" eaLnBrk="0" fontAlgn="base" hangingPunct="0">
              <a:spcBef>
                <a:spcPct val="0"/>
              </a:spcBef>
              <a:spcAft>
                <a:spcPct val="0"/>
              </a:spcAft>
              <a:buClrTx/>
              <a:buSzTx/>
              <a:buNone/>
            </a:pPr>
            <a:r>
              <a:rPr lang="en-US" altLang="en-US" dirty="0">
                <a:solidFill>
                  <a:schemeClr val="bg2">
                    <a:lumMod val="50000"/>
                  </a:schemeClr>
                </a:solidFill>
              </a:rPr>
              <a:t>I thought I would spend a few hours at Disneyland, but here I was at 1:00 A.M., closing time, leaving the front gates with the now dark towers of the Magic Kingdom behind me. I could see tired children, toddling along and struggling to keep their eyes open as best they could. Others slept in their parents' arms as we waited for the parking lot tram that would take us to our cars. My forty-year-old feet ached, and I felt a bit sad to think that in a couple of days I would be leaving California, my vacation over, to go back to my desk. But then I smiled to think that for at least a day I felt ten years old again</a:t>
            </a:r>
            <a:r>
              <a:rPr lang="en-US" altLang="en-US" dirty="0" smtClean="0">
                <a:solidFill>
                  <a:schemeClr val="bg2">
                    <a:lumMod val="50000"/>
                  </a:schemeClr>
                </a:solidFill>
              </a:rPr>
              <a:t>.</a:t>
            </a:r>
            <a:endParaRPr lang="en-US" altLang="en-US" dirty="0">
              <a:solidFill>
                <a:schemeClr val="bg2">
                  <a:lumMod val="50000"/>
                </a:schemeClr>
              </a:solidFill>
            </a:endParaRPr>
          </a:p>
        </p:txBody>
      </p:sp>
    </p:spTree>
    <p:extLst>
      <p:ext uri="{BB962C8B-B14F-4D97-AF65-F5344CB8AC3E}">
        <p14:creationId xmlns:p14="http://schemas.microsoft.com/office/powerpoint/2010/main" val="363068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220337" y="21000"/>
            <a:ext cx="8703326"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buClrTx/>
              <a:buSzTx/>
              <a:buFont typeface="Wingdings" panose="05000000000000000000" pitchFamily="2" charset="2"/>
              <a:buChar char="Ø"/>
            </a:pPr>
            <a:r>
              <a:rPr lang="en-US" b="1" dirty="0">
                <a:latin typeface="+mj-lt"/>
              </a:rPr>
              <a:t>Challenging the reader:</a:t>
            </a:r>
            <a:r>
              <a:rPr lang="en-US" dirty="0"/>
              <a:t> By issuing a challenge to your readers, you are helping them to redirect the information in the paper, and they may apply it to their own lives</a:t>
            </a:r>
            <a:r>
              <a:rPr lang="en-US" dirty="0" smtClean="0"/>
              <a:t>.</a:t>
            </a:r>
            <a:endParaRPr kumimoji="0" lang="en-US" altLang="en-US" sz="1800" b="0" i="0" u="none" strike="noStrike" cap="none" normalizeH="0" baseline="0" dirty="0">
              <a:ln>
                <a:noFill/>
              </a:ln>
              <a:solidFill>
                <a:schemeClr val="tx1"/>
              </a:solidFill>
              <a:effectLst/>
            </a:endParaRPr>
          </a:p>
          <a:p>
            <a:pPr marL="0" lvl="0" indent="0" defTabSz="914400" eaLnBrk="0" fontAlgn="base" hangingPunct="0">
              <a:spcBef>
                <a:spcPct val="0"/>
              </a:spcBef>
              <a:spcAft>
                <a:spcPct val="0"/>
              </a:spcAft>
              <a:buClrTx/>
              <a:buSzTx/>
              <a:buNone/>
            </a:pPr>
            <a:r>
              <a:rPr lang="en-US" altLang="en-US" sz="1800" b="1" dirty="0" smtClean="0">
                <a:latin typeface="+mj-lt"/>
              </a:rPr>
              <a:t>Example:</a:t>
            </a:r>
            <a:endParaRPr kumimoji="0" lang="en-US" altLang="en-US" sz="1800" b="1" i="0" u="none" strike="noStrike" cap="none" normalizeH="0" baseline="0" dirty="0" smtClean="0">
              <a:ln>
                <a:noFill/>
              </a:ln>
              <a:effectLst/>
              <a:latin typeface="+mj-lt"/>
            </a:endParaRPr>
          </a:p>
          <a:p>
            <a:pPr marL="0" lvl="0" indent="0" defTabSz="914400" eaLnBrk="0" fontAlgn="base" hangingPunct="0">
              <a:spcBef>
                <a:spcPct val="0"/>
              </a:spcBef>
              <a:spcAft>
                <a:spcPct val="0"/>
              </a:spcAft>
              <a:buClrTx/>
              <a:buSzTx/>
              <a:buFontTx/>
              <a:buChar char="•"/>
            </a:pPr>
            <a:r>
              <a:rPr lang="en-US" dirty="0"/>
              <a:t>Though serving on a jury is not only a civic responsibility but also an interesting experience, many people still view jury duty as a chore that interrupts their jobs and the routine of their daily lives. However, juries are part of America's attempt to be a free and just society. Thus, jury duty challenges us to be interested and responsible </a:t>
            </a:r>
            <a:r>
              <a:rPr lang="en-US" dirty="0" smtClean="0"/>
              <a:t>citizens.</a:t>
            </a:r>
          </a:p>
          <a:p>
            <a:pPr marL="0" lvl="0" indent="0" defTabSz="914400" eaLnBrk="0" fontAlgn="base" hangingPunct="0">
              <a:spcBef>
                <a:spcPct val="0"/>
              </a:spcBef>
              <a:spcAft>
                <a:spcPct val="0"/>
              </a:spcAft>
              <a:buClrTx/>
              <a:buSzTx/>
              <a:buFontTx/>
              <a:buChar char="•"/>
            </a:pPr>
            <a:endParaRPr lang="en-US" dirty="0"/>
          </a:p>
          <a:p>
            <a:pPr lvl="0" defTabSz="914400" eaLnBrk="0" fontAlgn="base" hangingPunct="0">
              <a:spcBef>
                <a:spcPct val="0"/>
              </a:spcBef>
              <a:spcAft>
                <a:spcPct val="0"/>
              </a:spcAft>
              <a:buClrTx/>
              <a:buSzTx/>
              <a:buFont typeface="Wingdings" panose="05000000000000000000" pitchFamily="2" charset="2"/>
              <a:buChar char="Ø"/>
            </a:pPr>
            <a:r>
              <a:rPr lang="en-US" b="1" dirty="0">
                <a:latin typeface="+mj-lt"/>
              </a:rPr>
              <a:t>Looking to the future:</a:t>
            </a:r>
            <a:r>
              <a:rPr lang="en-US" dirty="0"/>
              <a:t> Looking to the future can emphasize the importance of your paper or redirect the readers' thought process. It may help them apply the new information to their lives or see things more globally</a:t>
            </a:r>
            <a:r>
              <a:rPr lang="en-US" dirty="0" smtClean="0"/>
              <a:t>.</a:t>
            </a:r>
          </a:p>
          <a:p>
            <a:pPr marL="0" lvl="0" indent="0" defTabSz="914400" eaLnBrk="0" fontAlgn="base" hangingPunct="0">
              <a:spcBef>
                <a:spcPct val="0"/>
              </a:spcBef>
              <a:spcAft>
                <a:spcPct val="0"/>
              </a:spcAft>
              <a:buClrTx/>
              <a:buSzTx/>
              <a:buNone/>
            </a:pPr>
            <a:r>
              <a:rPr lang="en-US" b="1" dirty="0" smtClean="0">
                <a:latin typeface="+mj-lt"/>
              </a:rPr>
              <a:t>Example:</a:t>
            </a:r>
          </a:p>
          <a:p>
            <a:pPr lvl="0" defTabSz="914400" eaLnBrk="0" fontAlgn="base" hangingPunct="0">
              <a:spcBef>
                <a:spcPct val="0"/>
              </a:spcBef>
              <a:spcAft>
                <a:spcPct val="0"/>
              </a:spcAft>
              <a:buClrTx/>
              <a:buSzTx/>
              <a:buFont typeface="Arial" panose="020B0604020202020204" pitchFamily="34" charset="0"/>
              <a:buChar char="•"/>
            </a:pPr>
            <a:r>
              <a:rPr lang="en-US" dirty="0">
                <a:solidFill>
                  <a:schemeClr val="bg2">
                    <a:lumMod val="50000"/>
                  </a:schemeClr>
                </a:solidFill>
              </a:rPr>
              <a:t>Without well-qualified teachers, schools are little more than buildings and equipment. If higher-paying careers continue to attract the best and the brightest students, there will not only be a shortage of teachers, but the teachers available may not have the best qualifications. Our youth will suffer. And when youth suffers, the future </a:t>
            </a:r>
            <a:r>
              <a:rPr lang="en-US" dirty="0" smtClean="0">
                <a:solidFill>
                  <a:schemeClr val="bg2">
                    <a:lumMod val="50000"/>
                  </a:schemeClr>
                </a:solidFill>
              </a:rPr>
              <a:t>suffers.</a:t>
            </a:r>
          </a:p>
        </p:txBody>
      </p:sp>
      <p:sp>
        <p:nvSpPr>
          <p:cNvPr id="5" name="Title 1"/>
          <p:cNvSpPr txBox="1">
            <a:spLocks/>
          </p:cNvSpPr>
          <p:nvPr/>
        </p:nvSpPr>
        <p:spPr>
          <a:xfrm>
            <a:off x="4891489" y="6246259"/>
            <a:ext cx="4252511" cy="599208"/>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smtClean="0"/>
              <a:t>Conclusion: More Strategies</a:t>
            </a:r>
            <a:endParaRPr lang="en-US" sz="2000" dirty="0"/>
          </a:p>
        </p:txBody>
      </p:sp>
    </p:spTree>
    <p:extLst>
      <p:ext uri="{BB962C8B-B14F-4D97-AF65-F5344CB8AC3E}">
        <p14:creationId xmlns:p14="http://schemas.microsoft.com/office/powerpoint/2010/main" val="413523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6048" y="5552501"/>
            <a:ext cx="1828800" cy="1137033"/>
          </a:xfrm>
        </p:spPr>
        <p:txBody>
          <a:bodyPr>
            <a:normAutofit fontScale="90000"/>
          </a:bodyPr>
          <a:lstStyle/>
          <a:p>
            <a:pPr algn="r"/>
            <a:r>
              <a:rPr lang="en-US" dirty="0" smtClean="0"/>
              <a:t>MLA Works Cited</a:t>
            </a:r>
            <a:endParaRPr lang="en-US" dirty="0"/>
          </a:p>
        </p:txBody>
      </p:sp>
      <p:sp>
        <p:nvSpPr>
          <p:cNvPr id="3" name="Content Placeholder 2"/>
          <p:cNvSpPr>
            <a:spLocks noGrp="1"/>
          </p:cNvSpPr>
          <p:nvPr>
            <p:ph idx="1"/>
          </p:nvPr>
        </p:nvSpPr>
        <p:spPr>
          <a:xfrm>
            <a:off x="324081" y="520088"/>
            <a:ext cx="8720767" cy="6169446"/>
          </a:xfrm>
        </p:spPr>
        <p:txBody>
          <a:bodyPr>
            <a:noAutofit/>
          </a:bodyPr>
          <a:lstStyle/>
          <a:p>
            <a:r>
              <a:rPr lang="en-US" dirty="0" smtClean="0"/>
              <a:t>The “KEY” to the map!</a:t>
            </a:r>
          </a:p>
          <a:p>
            <a:r>
              <a:rPr lang="en-US" dirty="0" smtClean="0"/>
              <a:t>Every reference in your paper should match exactly to the first item in the Works Cited list.</a:t>
            </a:r>
          </a:p>
          <a:p>
            <a:r>
              <a:rPr lang="en-US" dirty="0" smtClean="0"/>
              <a:t>Alphabetical Order</a:t>
            </a:r>
          </a:p>
          <a:p>
            <a:r>
              <a:rPr lang="en-US" dirty="0" smtClean="0"/>
              <a:t>12 </a:t>
            </a:r>
            <a:r>
              <a:rPr lang="en-US" dirty="0" err="1" smtClean="0"/>
              <a:t>pt</a:t>
            </a:r>
            <a:r>
              <a:rPr lang="en-US" dirty="0" smtClean="0"/>
              <a:t> font</a:t>
            </a:r>
          </a:p>
          <a:p>
            <a:r>
              <a:rPr lang="en-US" dirty="0" smtClean="0"/>
              <a:t>Double spaced (entire list, NOT just between citations)</a:t>
            </a:r>
          </a:p>
          <a:p>
            <a:r>
              <a:rPr lang="en-US" dirty="0" smtClean="0"/>
              <a:t>Hanging indent</a:t>
            </a:r>
          </a:p>
          <a:p>
            <a:r>
              <a:rPr lang="en-US" dirty="0" smtClean="0"/>
              <a:t>Accurate information and punctuation:</a:t>
            </a:r>
          </a:p>
          <a:p>
            <a:pPr marL="457200" lvl="1" indent="0">
              <a:lnSpc>
                <a:spcPct val="150000"/>
              </a:lnSpc>
              <a:spcBef>
                <a:spcPts val="0"/>
              </a:spcBef>
              <a:spcAft>
                <a:spcPts val="0"/>
              </a:spcAft>
              <a:buNone/>
            </a:pPr>
            <a:r>
              <a:rPr lang="en-US" sz="2000" dirty="0" smtClean="0"/>
              <a:t>Author’s Last, First. “Title of Article.” </a:t>
            </a:r>
            <a:r>
              <a:rPr lang="en-US" sz="2000" i="1" dirty="0" smtClean="0"/>
              <a:t>Publication Name</a:t>
            </a:r>
            <a:r>
              <a:rPr lang="en-US" sz="2000" dirty="0" smtClean="0"/>
              <a:t>. Date Published. Date accessed. URL.</a:t>
            </a:r>
          </a:p>
          <a:p>
            <a:pPr marL="457200" lvl="1" indent="0">
              <a:spcBef>
                <a:spcPts val="0"/>
              </a:spcBef>
              <a:spcAft>
                <a:spcPts val="0"/>
              </a:spcAft>
              <a:buNone/>
            </a:pPr>
            <a:r>
              <a:rPr lang="en-US" sz="2000" dirty="0"/>
              <a:t>	</a:t>
            </a:r>
            <a:r>
              <a:rPr lang="en-US" sz="2000" dirty="0" smtClean="0"/>
              <a:t>					</a:t>
            </a:r>
            <a:r>
              <a:rPr lang="en-US" sz="2000" b="1" dirty="0" smtClean="0">
                <a:solidFill>
                  <a:schemeClr val="tx1"/>
                </a:solidFill>
              </a:rPr>
              <a:t>OR</a:t>
            </a:r>
          </a:p>
          <a:p>
            <a:pPr marL="457200" lvl="1" indent="0">
              <a:lnSpc>
                <a:spcPct val="150000"/>
              </a:lnSpc>
              <a:spcBef>
                <a:spcPts val="0"/>
              </a:spcBef>
              <a:spcAft>
                <a:spcPts val="0"/>
              </a:spcAft>
              <a:buNone/>
            </a:pPr>
            <a:r>
              <a:rPr lang="en-US" sz="2000" dirty="0"/>
              <a:t>“Title of Article.” </a:t>
            </a:r>
            <a:r>
              <a:rPr lang="en-US" sz="2000" i="1" dirty="0"/>
              <a:t>Publication Name</a:t>
            </a:r>
            <a:r>
              <a:rPr lang="en-US" sz="2000" dirty="0"/>
              <a:t>. Date Published. Date accessed. URL</a:t>
            </a:r>
            <a:r>
              <a:rPr lang="en-US" sz="2000" dirty="0" smtClean="0"/>
              <a:t>.</a:t>
            </a:r>
          </a:p>
          <a:p>
            <a:pPr marL="457200" lvl="1" indent="0">
              <a:spcBef>
                <a:spcPts val="0"/>
              </a:spcBef>
              <a:spcAft>
                <a:spcPts val="0"/>
              </a:spcAft>
              <a:buNone/>
            </a:pPr>
            <a:r>
              <a:rPr lang="en-US" sz="2000" b="1" dirty="0" smtClean="0">
                <a:solidFill>
                  <a:schemeClr val="tx1"/>
                </a:solidFill>
              </a:rPr>
              <a:t>						OR</a:t>
            </a:r>
            <a:endParaRPr lang="en-US" sz="2000" dirty="0" smtClean="0"/>
          </a:p>
          <a:p>
            <a:pPr marL="457200" lvl="1" indent="0">
              <a:spcBef>
                <a:spcPts val="0"/>
              </a:spcBef>
              <a:spcAft>
                <a:spcPts val="0"/>
              </a:spcAft>
              <a:buNone/>
            </a:pPr>
            <a:r>
              <a:rPr lang="en-US" sz="2000" dirty="0" smtClean="0"/>
              <a:t>Smith, John. Title of Position. Personal Interview. Date.</a:t>
            </a:r>
          </a:p>
          <a:p>
            <a:pPr marL="457200" lvl="1" indent="0">
              <a:buNone/>
            </a:pPr>
            <a:endParaRPr lang="en-US" sz="2000" dirty="0"/>
          </a:p>
        </p:txBody>
      </p:sp>
    </p:spTree>
    <p:extLst>
      <p:ext uri="{BB962C8B-B14F-4D97-AF65-F5344CB8AC3E}">
        <p14:creationId xmlns:p14="http://schemas.microsoft.com/office/powerpoint/2010/main" val="2342633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Paragraph</a:t>
            </a:r>
            <a:endParaRPr lang="en-US" dirty="0"/>
          </a:p>
        </p:txBody>
      </p:sp>
      <p:sp>
        <p:nvSpPr>
          <p:cNvPr id="3" name="Content Placeholder 2"/>
          <p:cNvSpPr>
            <a:spLocks noGrp="1"/>
          </p:cNvSpPr>
          <p:nvPr>
            <p:ph idx="1"/>
          </p:nvPr>
        </p:nvSpPr>
        <p:spPr/>
        <p:txBody>
          <a:bodyPr/>
          <a:lstStyle/>
          <a:p>
            <a:pPr marL="0" indent="0">
              <a:buNone/>
            </a:pPr>
            <a:r>
              <a:rPr lang="en-US" sz="4000" dirty="0" smtClean="0"/>
              <a:t>Contains: </a:t>
            </a:r>
          </a:p>
          <a:p>
            <a:r>
              <a:rPr lang="en-US" sz="4000" dirty="0" smtClean="0"/>
              <a:t>Thesis Statement</a:t>
            </a:r>
          </a:p>
          <a:p>
            <a:r>
              <a:rPr lang="en-US" sz="4000" dirty="0" smtClean="0"/>
              <a:t>Attention grabber</a:t>
            </a:r>
          </a:p>
          <a:p>
            <a:r>
              <a:rPr lang="en-US" sz="4000" dirty="0"/>
              <a:t>T</a:t>
            </a:r>
            <a:r>
              <a:rPr lang="en-US" sz="4000" dirty="0" smtClean="0"/>
              <a:t>ransition</a:t>
            </a:r>
          </a:p>
          <a:p>
            <a:endParaRPr lang="en-US" dirty="0"/>
          </a:p>
        </p:txBody>
      </p:sp>
    </p:spTree>
    <p:extLst>
      <p:ext uri="{BB962C8B-B14F-4D97-AF65-F5344CB8AC3E}">
        <p14:creationId xmlns:p14="http://schemas.microsoft.com/office/powerpoint/2010/main" val="511578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34779"/>
            <a:ext cx="6554867" cy="1524000"/>
          </a:xfrm>
        </p:spPr>
        <p:txBody>
          <a:bodyPr/>
          <a:lstStyle/>
          <a:p>
            <a:r>
              <a:rPr lang="en-US" dirty="0" smtClean="0"/>
              <a:t>Writing a Thesis Statement</a:t>
            </a:r>
            <a:endParaRPr lang="en-US" dirty="0"/>
          </a:p>
        </p:txBody>
      </p:sp>
      <p:sp>
        <p:nvSpPr>
          <p:cNvPr id="3" name="Content Placeholder 2"/>
          <p:cNvSpPr>
            <a:spLocks noGrp="1"/>
          </p:cNvSpPr>
          <p:nvPr>
            <p:ph idx="1"/>
          </p:nvPr>
        </p:nvSpPr>
        <p:spPr>
          <a:xfrm>
            <a:off x="533400" y="720686"/>
            <a:ext cx="8092807" cy="3962400"/>
          </a:xfrm>
        </p:spPr>
        <p:txBody>
          <a:bodyPr>
            <a:noAutofit/>
          </a:bodyPr>
          <a:lstStyle/>
          <a:p>
            <a:r>
              <a:rPr lang="en-US" sz="2400" dirty="0" smtClean="0"/>
              <a:t>It should contain the TOPIC and set the parameters for your research</a:t>
            </a:r>
          </a:p>
          <a:p>
            <a:r>
              <a:rPr lang="en-US" sz="2400" dirty="0" smtClean="0"/>
              <a:t>This is NOT the same thing as your Introduction paragraph- it is a piece of it.</a:t>
            </a:r>
          </a:p>
          <a:p>
            <a:r>
              <a:rPr lang="en-US" sz="2400" dirty="0" smtClean="0"/>
              <a:t>Don’t overthink it! Just get started- we can always revise it.</a:t>
            </a:r>
          </a:p>
          <a:p>
            <a:r>
              <a:rPr lang="en-US" sz="2400" dirty="0" smtClean="0">
                <a:solidFill>
                  <a:srgbClr val="FF0000"/>
                </a:solidFill>
              </a:rPr>
              <a:t>Don’t say “this paper will be about” or ANY variation there of- do not speak to your reader.</a:t>
            </a:r>
          </a:p>
          <a:p>
            <a:r>
              <a:rPr lang="en-US" sz="2400" dirty="0" smtClean="0"/>
              <a:t>Sometimes your research will make it necessary to tweak or change your Thesis.</a:t>
            </a:r>
          </a:p>
        </p:txBody>
      </p:sp>
    </p:spTree>
    <p:extLst>
      <p:ext uri="{BB962C8B-B14F-4D97-AF65-F5344CB8AC3E}">
        <p14:creationId xmlns:p14="http://schemas.microsoft.com/office/powerpoint/2010/main" val="1451616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Sample Thesis statements</a:t>
            </a:r>
            <a:r>
              <a:rPr lang="en-US" dirty="0" smtClean="0"/>
              <a:t/>
            </a:r>
            <a:br>
              <a:rPr lang="en-US" dirty="0" smtClean="0"/>
            </a:br>
            <a:r>
              <a:rPr lang="en-US" dirty="0" smtClean="0">
                <a:solidFill>
                  <a:srgbClr val="C00000"/>
                </a:solidFill>
              </a:rPr>
              <a:t>Topic</a:t>
            </a:r>
            <a:r>
              <a:rPr lang="en-US" dirty="0" smtClean="0"/>
              <a:t> + Parameters</a:t>
            </a:r>
            <a:endParaRPr lang="en-US" dirty="0"/>
          </a:p>
        </p:txBody>
      </p:sp>
      <p:sp>
        <p:nvSpPr>
          <p:cNvPr id="3" name="Content Placeholder 2"/>
          <p:cNvSpPr>
            <a:spLocks noGrp="1"/>
          </p:cNvSpPr>
          <p:nvPr>
            <p:ph idx="1"/>
          </p:nvPr>
        </p:nvSpPr>
        <p:spPr>
          <a:xfrm>
            <a:off x="202894" y="147808"/>
            <a:ext cx="8709752" cy="4347991"/>
          </a:xfrm>
        </p:spPr>
        <p:txBody>
          <a:bodyPr/>
          <a:lstStyle/>
          <a:p>
            <a:r>
              <a:rPr lang="en-US" dirty="0" smtClean="0"/>
              <a:t>The field of </a:t>
            </a:r>
            <a:r>
              <a:rPr lang="en-US" dirty="0" smtClean="0">
                <a:solidFill>
                  <a:srgbClr val="C00000"/>
                </a:solidFill>
              </a:rPr>
              <a:t>Education</a:t>
            </a:r>
            <a:r>
              <a:rPr lang="en-US" dirty="0" smtClean="0"/>
              <a:t> contains many facets and levels. </a:t>
            </a:r>
            <a:r>
              <a:rPr lang="en-US" dirty="0" smtClean="0">
                <a:solidFill>
                  <a:schemeClr val="tx1"/>
                </a:solidFill>
              </a:rPr>
              <a:t>Secondary education </a:t>
            </a:r>
            <a:r>
              <a:rPr lang="en-US" dirty="0" smtClean="0"/>
              <a:t>focuses on middle and high school level instruction which requires candidates to focus on </a:t>
            </a:r>
            <a:r>
              <a:rPr lang="en-US" dirty="0" smtClean="0">
                <a:solidFill>
                  <a:schemeClr val="tx1"/>
                </a:solidFill>
              </a:rPr>
              <a:t>one specific subject </a:t>
            </a:r>
            <a:r>
              <a:rPr lang="en-US" dirty="0" smtClean="0"/>
              <a:t>matter.</a:t>
            </a:r>
          </a:p>
          <a:p>
            <a:r>
              <a:rPr lang="en-US" dirty="0" smtClean="0">
                <a:solidFill>
                  <a:srgbClr val="C00000"/>
                </a:solidFill>
              </a:rPr>
              <a:t>Law enforcement </a:t>
            </a:r>
            <a:r>
              <a:rPr lang="en-US" dirty="0" smtClean="0"/>
              <a:t>personnel offer invaluable services to the nation’s communities but they cannot do their jobs without </a:t>
            </a:r>
            <a:r>
              <a:rPr lang="en-US" dirty="0" smtClean="0">
                <a:solidFill>
                  <a:schemeClr val="tx1"/>
                </a:solidFill>
              </a:rPr>
              <a:t>the support of the dispatchers. </a:t>
            </a:r>
          </a:p>
          <a:p>
            <a:r>
              <a:rPr lang="en-US" dirty="0" smtClean="0"/>
              <a:t>Many people take for granted the fact that their garbage disappears each week, but few understand the responsibilities of the </a:t>
            </a:r>
            <a:r>
              <a:rPr lang="en-US" dirty="0" smtClean="0">
                <a:solidFill>
                  <a:srgbClr val="C00000"/>
                </a:solidFill>
              </a:rPr>
              <a:t>waste management system managers </a:t>
            </a:r>
            <a:r>
              <a:rPr lang="en-US" dirty="0" smtClean="0"/>
              <a:t>and the planning that goes into maintaining and operating </a:t>
            </a:r>
            <a:r>
              <a:rPr lang="en-US" dirty="0" smtClean="0">
                <a:solidFill>
                  <a:schemeClr val="tx1"/>
                </a:solidFill>
              </a:rPr>
              <a:t>the process from curbside to dump site.</a:t>
            </a:r>
            <a:endParaRPr lang="en-US" dirty="0">
              <a:solidFill>
                <a:schemeClr val="tx1"/>
              </a:solidFill>
            </a:endParaRPr>
          </a:p>
        </p:txBody>
      </p:sp>
    </p:spTree>
    <p:extLst>
      <p:ext uri="{BB962C8B-B14F-4D97-AF65-F5344CB8AC3E}">
        <p14:creationId xmlns:p14="http://schemas.microsoft.com/office/powerpoint/2010/main" val="397810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Body Paragraphs Contain:</a:t>
            </a:r>
          </a:p>
          <a:p>
            <a:r>
              <a:rPr lang="en-US" dirty="0" smtClean="0"/>
              <a:t>Topic sentence (sub topic of Thesis topic)</a:t>
            </a:r>
          </a:p>
          <a:p>
            <a:r>
              <a:rPr lang="en-US" dirty="0" smtClean="0"/>
              <a:t>Data/ quote/ fact from research</a:t>
            </a:r>
          </a:p>
          <a:p>
            <a:r>
              <a:rPr lang="en-US" dirty="0" smtClean="0"/>
              <a:t>Commentary to explain that fact, what it means, why it is important</a:t>
            </a:r>
          </a:p>
          <a:p>
            <a:endParaRPr lang="en-US" dirty="0"/>
          </a:p>
          <a:p>
            <a:r>
              <a:rPr lang="en-US" dirty="0" smtClean="0"/>
              <a:t>*transition connecting it to the paragraphs before and after it.</a:t>
            </a:r>
          </a:p>
          <a:p>
            <a:endParaRPr lang="en-US" dirty="0"/>
          </a:p>
        </p:txBody>
      </p:sp>
    </p:spTree>
    <p:extLst>
      <p:ext uri="{BB962C8B-B14F-4D97-AF65-F5344CB8AC3E}">
        <p14:creationId xmlns:p14="http://schemas.microsoft.com/office/powerpoint/2010/main" val="2609153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878" y="6400799"/>
            <a:ext cx="6554867" cy="246961"/>
          </a:xfrm>
        </p:spPr>
        <p:txBody>
          <a:bodyPr>
            <a:normAutofit fontScale="90000"/>
          </a:bodyPr>
          <a:lstStyle/>
          <a:p>
            <a:r>
              <a:rPr lang="en-US" dirty="0" smtClean="0"/>
              <a:t>Transitions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6302081"/>
              </p:ext>
            </p:extLst>
          </p:nvPr>
        </p:nvGraphicFramePr>
        <p:xfrm>
          <a:off x="191878" y="224927"/>
          <a:ext cx="8775852" cy="5877560"/>
        </p:xfrm>
        <a:graphic>
          <a:graphicData uri="http://schemas.openxmlformats.org/drawingml/2006/table">
            <a:tbl>
              <a:tblPr firstRow="1" bandRow="1">
                <a:tableStyleId>{5C22544A-7EE6-4342-B048-85BDC9FD1C3A}</a:tableStyleId>
              </a:tblPr>
              <a:tblGrid>
                <a:gridCol w="1537770">
                  <a:extLst>
                    <a:ext uri="{9D8B030D-6E8A-4147-A177-3AD203B41FA5}">
                      <a16:colId xmlns:a16="http://schemas.microsoft.com/office/drawing/2014/main" val="20000"/>
                    </a:ext>
                  </a:extLst>
                </a:gridCol>
                <a:gridCol w="7238082">
                  <a:extLst>
                    <a:ext uri="{9D8B030D-6E8A-4147-A177-3AD203B41FA5}">
                      <a16:colId xmlns:a16="http://schemas.microsoft.com/office/drawing/2014/main" val="20001"/>
                    </a:ext>
                  </a:extLst>
                </a:gridCol>
              </a:tblGrid>
              <a:tr h="370840">
                <a:tc>
                  <a:txBody>
                    <a:bodyPr/>
                    <a:lstStyle/>
                    <a:p>
                      <a:r>
                        <a:rPr lang="en-US" dirty="0" smtClean="0"/>
                        <a:t>Relationship</a:t>
                      </a:r>
                      <a:endParaRPr lang="en-US" dirty="0"/>
                    </a:p>
                  </a:txBody>
                  <a:tcPr/>
                </a:tc>
                <a:tc>
                  <a:txBody>
                    <a:bodyPr/>
                    <a:lstStyle/>
                    <a:p>
                      <a:pPr algn="ctr"/>
                      <a:r>
                        <a:rPr lang="en-US" dirty="0" smtClean="0"/>
                        <a:t>Transitional</a:t>
                      </a:r>
                      <a:r>
                        <a:rPr lang="en-US" baseline="0" dirty="0" smtClean="0"/>
                        <a:t> Phrases</a:t>
                      </a:r>
                      <a:endParaRPr lang="en-US" dirty="0"/>
                    </a:p>
                  </a:txBody>
                  <a:tcPr/>
                </a:tc>
                <a:extLst>
                  <a:ext uri="{0D108BD9-81ED-4DB2-BD59-A6C34878D82A}">
                    <a16:rowId xmlns:a16="http://schemas.microsoft.com/office/drawing/2014/main" val="10000"/>
                  </a:ext>
                </a:extLst>
              </a:tr>
              <a:tr h="370840">
                <a:tc>
                  <a:txBody>
                    <a:bodyPr/>
                    <a:lstStyle/>
                    <a:p>
                      <a:r>
                        <a:rPr lang="en-US" sz="1800" b="1" i="0" kern="1200" dirty="0" smtClean="0">
                          <a:solidFill>
                            <a:schemeClr val="dk1"/>
                          </a:solidFill>
                          <a:effectLst/>
                          <a:latin typeface="+mn-lt"/>
                          <a:ea typeface="+mn-ea"/>
                          <a:cs typeface="+mn-cs"/>
                        </a:rPr>
                        <a:t>Similarity</a:t>
                      </a:r>
                      <a:endParaRPr lang="en-US" dirty="0"/>
                    </a:p>
                  </a:txBody>
                  <a:tcPr/>
                </a:tc>
                <a:tc>
                  <a:txBody>
                    <a:bodyPr/>
                    <a:lstStyle/>
                    <a:p>
                      <a:r>
                        <a:rPr lang="en-US" sz="1800" b="0" i="0" kern="1200" dirty="0" smtClean="0">
                          <a:solidFill>
                            <a:schemeClr val="dk1"/>
                          </a:solidFill>
                          <a:effectLst/>
                          <a:latin typeface="+mn-lt"/>
                          <a:ea typeface="+mn-ea"/>
                          <a:cs typeface="+mn-cs"/>
                        </a:rPr>
                        <a:t>also, in the same way, just as … so too, likewise, similarly</a:t>
                      </a:r>
                      <a:endParaRPr lang="en-US" dirty="0"/>
                    </a:p>
                  </a:txBody>
                  <a:tcPr/>
                </a:tc>
                <a:extLst>
                  <a:ext uri="{0D108BD9-81ED-4DB2-BD59-A6C34878D82A}">
                    <a16:rowId xmlns:a16="http://schemas.microsoft.com/office/drawing/2014/main" val="10001"/>
                  </a:ext>
                </a:extLst>
              </a:tr>
              <a:tr h="370840">
                <a:tc>
                  <a:txBody>
                    <a:bodyPr/>
                    <a:lstStyle/>
                    <a:p>
                      <a:r>
                        <a:rPr lang="en-US" sz="1800" b="1" i="0" kern="1200" dirty="0" smtClean="0">
                          <a:solidFill>
                            <a:schemeClr val="dk1"/>
                          </a:solidFill>
                          <a:effectLst/>
                          <a:latin typeface="+mn-lt"/>
                          <a:ea typeface="+mn-ea"/>
                          <a:cs typeface="+mn-cs"/>
                        </a:rPr>
                        <a:t>Sequence</a:t>
                      </a:r>
                      <a:endParaRPr lang="en-US" dirty="0"/>
                    </a:p>
                  </a:txBody>
                  <a:tcPr/>
                </a:tc>
                <a:tc>
                  <a:txBody>
                    <a:bodyPr/>
                    <a:lstStyle/>
                    <a:p>
                      <a:r>
                        <a:rPr lang="en-US" sz="1800" b="0" i="0" kern="1200" dirty="0" smtClean="0">
                          <a:solidFill>
                            <a:schemeClr val="dk1"/>
                          </a:solidFill>
                          <a:effectLst/>
                          <a:latin typeface="+mn-lt"/>
                          <a:ea typeface="+mn-ea"/>
                          <a:cs typeface="+mn-cs"/>
                        </a:rPr>
                        <a:t>first, second, third, … next, then, finally</a:t>
                      </a:r>
                      <a:endParaRPr lang="en-US" dirty="0"/>
                    </a:p>
                  </a:txBody>
                  <a:tcPr/>
                </a:tc>
                <a:extLst>
                  <a:ext uri="{0D108BD9-81ED-4DB2-BD59-A6C34878D82A}">
                    <a16:rowId xmlns:a16="http://schemas.microsoft.com/office/drawing/2014/main" val="10002"/>
                  </a:ext>
                </a:extLst>
              </a:tr>
              <a:tr h="370840">
                <a:tc>
                  <a:txBody>
                    <a:bodyPr/>
                    <a:lstStyle/>
                    <a:p>
                      <a:r>
                        <a:rPr lang="en-US" sz="1800" b="1" i="0" kern="1200" dirty="0" smtClean="0">
                          <a:solidFill>
                            <a:schemeClr val="dk1"/>
                          </a:solidFill>
                          <a:effectLst/>
                          <a:latin typeface="+mn-lt"/>
                          <a:ea typeface="+mn-ea"/>
                          <a:cs typeface="+mn-cs"/>
                        </a:rPr>
                        <a:t>Time</a:t>
                      </a:r>
                      <a:endParaRPr lang="en-US" dirty="0"/>
                    </a:p>
                  </a:txBody>
                  <a:tcPr/>
                </a:tc>
                <a:tc>
                  <a:txBody>
                    <a:bodyPr/>
                    <a:lstStyle/>
                    <a:p>
                      <a:r>
                        <a:rPr lang="en-US" sz="1800" b="0" i="0" kern="1200" dirty="0" smtClean="0">
                          <a:solidFill>
                            <a:schemeClr val="dk1"/>
                          </a:solidFill>
                          <a:effectLst/>
                          <a:latin typeface="+mn-lt"/>
                          <a:ea typeface="+mn-ea"/>
                          <a:cs typeface="+mn-cs"/>
                        </a:rPr>
                        <a:t>after, afterward, at last, before, currently, during, earlier, immediately, later, meanwhile, now, recently, simultaneously, subsequently, then</a:t>
                      </a:r>
                      <a:endParaRPr lang="en-US" dirty="0"/>
                    </a:p>
                  </a:txBody>
                  <a:tcPr/>
                </a:tc>
                <a:extLst>
                  <a:ext uri="{0D108BD9-81ED-4DB2-BD59-A6C34878D82A}">
                    <a16:rowId xmlns:a16="http://schemas.microsoft.com/office/drawing/2014/main" val="10003"/>
                  </a:ext>
                </a:extLst>
              </a:tr>
              <a:tr h="370840">
                <a:tc>
                  <a:txBody>
                    <a:bodyPr/>
                    <a:lstStyle/>
                    <a:p>
                      <a:r>
                        <a:rPr lang="en-US" sz="1800" b="1" i="0" kern="1200" dirty="0" smtClean="0">
                          <a:solidFill>
                            <a:schemeClr val="dk1"/>
                          </a:solidFill>
                          <a:effectLst/>
                          <a:latin typeface="+mn-lt"/>
                          <a:ea typeface="+mn-ea"/>
                          <a:cs typeface="+mn-cs"/>
                        </a:rPr>
                        <a:t>Example</a:t>
                      </a:r>
                      <a:endParaRPr lang="en-US" dirty="0"/>
                    </a:p>
                  </a:txBody>
                  <a:tcPr/>
                </a:tc>
                <a:tc>
                  <a:txBody>
                    <a:bodyPr/>
                    <a:lstStyle/>
                    <a:p>
                      <a:r>
                        <a:rPr lang="en-US" sz="1800" b="0" i="0" kern="1200" dirty="0" smtClean="0">
                          <a:solidFill>
                            <a:schemeClr val="dk1"/>
                          </a:solidFill>
                          <a:effectLst/>
                          <a:latin typeface="+mn-lt"/>
                          <a:ea typeface="+mn-ea"/>
                          <a:cs typeface="+mn-cs"/>
                        </a:rPr>
                        <a:t>for example, for instance, namely, specifically, to illustrate</a:t>
                      </a:r>
                      <a:endParaRPr lang="en-US" dirty="0"/>
                    </a:p>
                  </a:txBody>
                  <a:tcPr/>
                </a:tc>
                <a:extLst>
                  <a:ext uri="{0D108BD9-81ED-4DB2-BD59-A6C34878D82A}">
                    <a16:rowId xmlns:a16="http://schemas.microsoft.com/office/drawing/2014/main" val="10004"/>
                  </a:ext>
                </a:extLst>
              </a:tr>
              <a:tr h="370840">
                <a:tc>
                  <a:txBody>
                    <a:bodyPr/>
                    <a:lstStyle/>
                    <a:p>
                      <a:r>
                        <a:rPr lang="en-US" sz="1800" b="1" i="0" kern="1200" dirty="0" smtClean="0">
                          <a:solidFill>
                            <a:schemeClr val="dk1"/>
                          </a:solidFill>
                          <a:effectLst/>
                          <a:latin typeface="+mn-lt"/>
                          <a:ea typeface="+mn-ea"/>
                          <a:cs typeface="+mn-cs"/>
                        </a:rPr>
                        <a:t>Emphasis</a:t>
                      </a:r>
                      <a:endParaRPr lang="en-US" dirty="0"/>
                    </a:p>
                  </a:txBody>
                  <a:tcPr/>
                </a:tc>
                <a:tc>
                  <a:txBody>
                    <a:bodyPr/>
                    <a:lstStyle/>
                    <a:p>
                      <a:r>
                        <a:rPr lang="en-US" sz="1800" b="0" i="0" kern="1200" dirty="0" smtClean="0">
                          <a:solidFill>
                            <a:schemeClr val="dk1"/>
                          </a:solidFill>
                          <a:effectLst/>
                          <a:latin typeface="+mn-lt"/>
                          <a:ea typeface="+mn-ea"/>
                          <a:cs typeface="+mn-cs"/>
                        </a:rPr>
                        <a:t>even, indeed, in fact, of course, truly</a:t>
                      </a:r>
                      <a:endParaRPr lang="en-US" dirty="0"/>
                    </a:p>
                  </a:txBody>
                  <a:tcPr/>
                </a:tc>
                <a:extLst>
                  <a:ext uri="{0D108BD9-81ED-4DB2-BD59-A6C34878D82A}">
                    <a16:rowId xmlns:a16="http://schemas.microsoft.com/office/drawing/2014/main" val="10005"/>
                  </a:ext>
                </a:extLst>
              </a:tr>
              <a:tr h="370840">
                <a:tc>
                  <a:txBody>
                    <a:bodyPr/>
                    <a:lstStyle/>
                    <a:p>
                      <a:r>
                        <a:rPr lang="en-US" sz="1800" b="1" i="0" kern="1200" dirty="0" smtClean="0">
                          <a:solidFill>
                            <a:schemeClr val="dk1"/>
                          </a:solidFill>
                          <a:effectLst/>
                          <a:latin typeface="+mn-lt"/>
                          <a:ea typeface="+mn-ea"/>
                          <a:cs typeface="+mn-cs"/>
                        </a:rPr>
                        <a:t>Cause and Effect</a:t>
                      </a:r>
                      <a:endParaRPr lang="en-US" dirty="0"/>
                    </a:p>
                  </a:txBody>
                  <a:tcPr/>
                </a:tc>
                <a:tc>
                  <a:txBody>
                    <a:bodyPr/>
                    <a:lstStyle/>
                    <a:p>
                      <a:r>
                        <a:rPr lang="en-US" sz="1800" b="0" i="0" kern="1200" dirty="0" smtClean="0">
                          <a:solidFill>
                            <a:schemeClr val="dk1"/>
                          </a:solidFill>
                          <a:effectLst/>
                          <a:latin typeface="+mn-lt"/>
                          <a:ea typeface="+mn-ea"/>
                          <a:cs typeface="+mn-cs"/>
                        </a:rPr>
                        <a:t>accordingly, consequently, hence, so, therefore, thus</a:t>
                      </a:r>
                      <a:endParaRPr lang="en-US" dirty="0"/>
                    </a:p>
                  </a:txBody>
                  <a:tcPr/>
                </a:tc>
                <a:extLst>
                  <a:ext uri="{0D108BD9-81ED-4DB2-BD59-A6C34878D82A}">
                    <a16:rowId xmlns:a16="http://schemas.microsoft.com/office/drawing/2014/main" val="10006"/>
                  </a:ext>
                </a:extLst>
              </a:tr>
              <a:tr h="370840">
                <a:tc>
                  <a:txBody>
                    <a:bodyPr/>
                    <a:lstStyle/>
                    <a:p>
                      <a:r>
                        <a:rPr lang="en-US" sz="1800" b="1" i="0" kern="1200" dirty="0" smtClean="0">
                          <a:solidFill>
                            <a:schemeClr val="dk1"/>
                          </a:solidFill>
                          <a:effectLst/>
                          <a:latin typeface="+mn-lt"/>
                          <a:ea typeface="+mn-ea"/>
                          <a:cs typeface="+mn-cs"/>
                        </a:rPr>
                        <a:t>Additional Support</a:t>
                      </a:r>
                      <a:endParaRPr lang="en-US" dirty="0"/>
                    </a:p>
                  </a:txBody>
                  <a:tcPr/>
                </a:tc>
                <a:tc>
                  <a:txBody>
                    <a:bodyPr/>
                    <a:lstStyle/>
                    <a:p>
                      <a:r>
                        <a:rPr lang="en-US" sz="1800" b="0" i="0" kern="1200" dirty="0" smtClean="0">
                          <a:solidFill>
                            <a:schemeClr val="dk1"/>
                          </a:solidFill>
                          <a:effectLst/>
                          <a:latin typeface="+mn-lt"/>
                          <a:ea typeface="+mn-ea"/>
                          <a:cs typeface="+mn-cs"/>
                        </a:rPr>
                        <a:t>accordingly, consequently, hence, so, therefore, thus</a:t>
                      </a:r>
                      <a:endParaRPr lang="en-US" dirty="0"/>
                    </a:p>
                  </a:txBody>
                  <a:tcPr/>
                </a:tc>
                <a:extLst>
                  <a:ext uri="{0D108BD9-81ED-4DB2-BD59-A6C34878D82A}">
                    <a16:rowId xmlns:a16="http://schemas.microsoft.com/office/drawing/2014/main" val="10007"/>
                  </a:ext>
                </a:extLst>
              </a:tr>
              <a:tr h="370840">
                <a:tc>
                  <a:txBody>
                    <a:bodyPr/>
                    <a:lstStyle/>
                    <a:p>
                      <a:r>
                        <a:rPr lang="en-US" sz="1800" b="1" i="0" kern="1200" dirty="0" smtClean="0">
                          <a:solidFill>
                            <a:schemeClr val="dk1"/>
                          </a:solidFill>
                          <a:effectLst/>
                          <a:latin typeface="+mn-lt"/>
                          <a:ea typeface="+mn-ea"/>
                          <a:cs typeface="+mn-cs"/>
                        </a:rPr>
                        <a:t>Exception/ Contrast</a:t>
                      </a:r>
                      <a:endParaRPr lang="en-US" dirty="0"/>
                    </a:p>
                  </a:txBody>
                  <a:tcPr/>
                </a:tc>
                <a:tc>
                  <a:txBody>
                    <a:bodyPr/>
                    <a:lstStyle/>
                    <a:p>
                      <a:r>
                        <a:rPr lang="en-US" sz="1800" b="0" i="0" kern="1200" dirty="0" smtClean="0">
                          <a:solidFill>
                            <a:schemeClr val="dk1"/>
                          </a:solidFill>
                          <a:effectLst/>
                          <a:latin typeface="+mn-lt"/>
                          <a:ea typeface="+mn-ea"/>
                          <a:cs typeface="+mn-cs"/>
                        </a:rPr>
                        <a:t>but, however, in spite of, on the one hand … on the other hand, nevertheless, nonetheless, notwithstanding, in contrast, on the contrary, still, yet</a:t>
                      </a:r>
                      <a:endParaRPr lang="en-US" dirty="0"/>
                    </a:p>
                  </a:txBody>
                  <a:tcPr/>
                </a:tc>
                <a:extLst>
                  <a:ext uri="{0D108BD9-81ED-4DB2-BD59-A6C34878D82A}">
                    <a16:rowId xmlns:a16="http://schemas.microsoft.com/office/drawing/2014/main" val="10008"/>
                  </a:ext>
                </a:extLst>
              </a:tr>
              <a:tr h="370840">
                <a:tc>
                  <a:txBody>
                    <a:bodyPr/>
                    <a:lstStyle/>
                    <a:p>
                      <a:r>
                        <a:rPr lang="en-US" sz="1800" b="1" i="0" kern="1200" dirty="0" smtClean="0">
                          <a:solidFill>
                            <a:schemeClr val="dk1"/>
                          </a:solidFill>
                          <a:effectLst/>
                          <a:latin typeface="+mn-lt"/>
                          <a:ea typeface="+mn-ea"/>
                          <a:cs typeface="+mn-cs"/>
                        </a:rPr>
                        <a:t>Conclusion/ Summary</a:t>
                      </a:r>
                      <a:endParaRPr lang="en-US" dirty="0"/>
                    </a:p>
                  </a:txBody>
                  <a:tcPr/>
                </a:tc>
                <a:tc>
                  <a:txBody>
                    <a:bodyPr/>
                    <a:lstStyle/>
                    <a:p>
                      <a:r>
                        <a:rPr lang="en-US" sz="1800" b="0" i="0" kern="1200" dirty="0" smtClean="0">
                          <a:solidFill>
                            <a:schemeClr val="dk1"/>
                          </a:solidFill>
                          <a:effectLst/>
                          <a:latin typeface="+mn-lt"/>
                          <a:ea typeface="+mn-ea"/>
                          <a:cs typeface="+mn-cs"/>
                        </a:rPr>
                        <a:t>finally, in a word, in brief, briefly, in conclusion, in the end, in the final analysis, on the whole, thus, to conclude, to summarize, in sum, to sum up, in summary</a:t>
                      </a:r>
                      <a:endParaRPr lang="en-US"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20897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236" y="5155894"/>
            <a:ext cx="8780444" cy="1586428"/>
          </a:xfrm>
        </p:spPr>
        <p:txBody>
          <a:bodyPr/>
          <a:lstStyle/>
          <a:p>
            <a:r>
              <a:rPr lang="en-US" dirty="0" smtClean="0"/>
              <a:t>Signal Phrases-  </a:t>
            </a:r>
            <a:r>
              <a:rPr lang="en-US" b="1" dirty="0" smtClean="0">
                <a:solidFill>
                  <a:srgbClr val="FF0000"/>
                </a:solidFill>
              </a:rPr>
              <a:t>Never</a:t>
            </a:r>
            <a:r>
              <a:rPr lang="en-US" dirty="0" smtClean="0"/>
              <a:t> start a sentence with a quote</a:t>
            </a:r>
            <a:endParaRPr lang="en-US" dirty="0"/>
          </a:p>
        </p:txBody>
      </p:sp>
      <p:sp>
        <p:nvSpPr>
          <p:cNvPr id="3" name="Content Placeholder 2"/>
          <p:cNvSpPr>
            <a:spLocks noGrp="1"/>
          </p:cNvSpPr>
          <p:nvPr>
            <p:ph idx="1"/>
          </p:nvPr>
        </p:nvSpPr>
        <p:spPr>
          <a:xfrm>
            <a:off x="297455" y="264405"/>
            <a:ext cx="8714343" cy="4891489"/>
          </a:xfrm>
        </p:spPr>
        <p:txBody>
          <a:bodyPr/>
          <a:lstStyle/>
          <a:p>
            <a:r>
              <a:rPr lang="en-US" dirty="0" smtClean="0"/>
              <a:t>The </a:t>
            </a:r>
            <a:r>
              <a:rPr lang="en-US" dirty="0"/>
              <a:t>best signal phrases connect the quote to the point you are trying to make: </a:t>
            </a:r>
          </a:p>
          <a:p>
            <a:pPr marL="0" indent="0">
              <a:buNone/>
            </a:pPr>
            <a:r>
              <a:rPr lang="en-US" dirty="0" smtClean="0"/>
              <a:t>EX: George </a:t>
            </a:r>
            <a:r>
              <a:rPr lang="en-US" dirty="0"/>
              <a:t>Smith, another supporter of cloning and the President of the Human Cloning Foundation, believes that science fiction works have created hysteria in the popular media. </a:t>
            </a:r>
            <a:r>
              <a:rPr lang="en-US" b="1" u="sng" dirty="0"/>
              <a:t>Smith argues</a:t>
            </a:r>
            <a:r>
              <a:rPr lang="en-US" dirty="0"/>
              <a:t>, “From Frankenstein to The Sixth Day, our popular media has done nothing but stir up the public’s anxiety about monsters” (25). His views on the popular media tell us . . . </a:t>
            </a:r>
          </a:p>
          <a:p>
            <a:pPr marL="0" indent="0">
              <a:buNone/>
            </a:pPr>
            <a:r>
              <a:rPr lang="en-US" dirty="0" smtClean="0"/>
              <a:t>EX: </a:t>
            </a:r>
            <a:r>
              <a:rPr lang="en-US" b="1" u="sng" dirty="0" smtClean="0"/>
              <a:t>A </a:t>
            </a:r>
            <a:r>
              <a:rPr lang="en-US" b="1" u="sng" dirty="0"/>
              <a:t>view that contradicts Smith’s is articulated by John Brown, who contends that </a:t>
            </a:r>
            <a:r>
              <a:rPr lang="en-US" dirty="0"/>
              <a:t>“God never intended for man to participate in his acts of creation. He will never condone our interference in his plan for us” (235). Brown makes it clear that . . .</a:t>
            </a:r>
          </a:p>
        </p:txBody>
      </p:sp>
    </p:spTree>
    <p:extLst>
      <p:ext uri="{BB962C8B-B14F-4D97-AF65-F5344CB8AC3E}">
        <p14:creationId xmlns:p14="http://schemas.microsoft.com/office/powerpoint/2010/main" val="907850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6227" y="4935558"/>
            <a:ext cx="2996588" cy="1828800"/>
          </a:xfrm>
        </p:spPr>
        <p:txBody>
          <a:bodyPr>
            <a:normAutofit/>
          </a:bodyPr>
          <a:lstStyle/>
          <a:p>
            <a:r>
              <a:rPr lang="en-US" dirty="0" smtClean="0"/>
              <a:t>Signal Phrase reminders</a:t>
            </a:r>
            <a:endParaRPr lang="en-US" dirty="0"/>
          </a:p>
        </p:txBody>
      </p:sp>
      <p:sp>
        <p:nvSpPr>
          <p:cNvPr id="3" name="Content Placeholder 2"/>
          <p:cNvSpPr>
            <a:spLocks noGrp="1"/>
          </p:cNvSpPr>
          <p:nvPr>
            <p:ph idx="1"/>
          </p:nvPr>
        </p:nvSpPr>
        <p:spPr>
          <a:xfrm>
            <a:off x="154237" y="374573"/>
            <a:ext cx="8868578" cy="6004193"/>
          </a:xfrm>
        </p:spPr>
        <p:txBody>
          <a:bodyPr>
            <a:noAutofit/>
          </a:bodyPr>
          <a:lstStyle/>
          <a:p>
            <a:pPr marL="285750" lvl="2"/>
            <a:r>
              <a:rPr lang="en-US" sz="1800" dirty="0" smtClean="0">
                <a:solidFill>
                  <a:schemeClr val="bg2">
                    <a:lumMod val="50000"/>
                  </a:schemeClr>
                </a:solidFill>
              </a:rPr>
              <a:t>Quotations </a:t>
            </a:r>
            <a:r>
              <a:rPr lang="en-US" sz="1800" dirty="0">
                <a:solidFill>
                  <a:schemeClr val="bg2">
                    <a:lumMod val="50000"/>
                  </a:schemeClr>
                </a:solidFill>
              </a:rPr>
              <a:t>must be integrated into a sentence and must agree with the grammatical structure of that sentence, even if the quote must be modified with brackets</a:t>
            </a:r>
            <a:r>
              <a:rPr lang="en-US" sz="1800" dirty="0" smtClean="0">
                <a:solidFill>
                  <a:schemeClr val="bg2">
                    <a:lumMod val="50000"/>
                  </a:schemeClr>
                </a:solidFill>
              </a:rPr>
              <a:t>:</a:t>
            </a:r>
          </a:p>
          <a:p>
            <a:pPr marL="628650" lvl="3"/>
            <a:r>
              <a:rPr lang="en-US" sz="1800" dirty="0">
                <a:solidFill>
                  <a:schemeClr val="bg2">
                    <a:lumMod val="50000"/>
                  </a:schemeClr>
                </a:solidFill>
              </a:rPr>
              <a:t>Smith argues that the popular media “look only to the profit [they] can gain from the picture [they] paint of the cloning procedure” (27).  </a:t>
            </a:r>
          </a:p>
          <a:p>
            <a:pPr marL="285750" lvl="2"/>
            <a:r>
              <a:rPr lang="en-US" sz="1800" dirty="0">
                <a:solidFill>
                  <a:schemeClr val="tx1"/>
                </a:solidFill>
              </a:rPr>
              <a:t>Sentences containing quotes should be varied in structure for greater readability: </a:t>
            </a:r>
          </a:p>
          <a:p>
            <a:pPr marL="628650" lvl="3"/>
            <a:r>
              <a:rPr lang="en-US" sz="1800" dirty="0">
                <a:solidFill>
                  <a:schemeClr val="tx1"/>
                </a:solidFill>
              </a:rPr>
              <a:t>In the words of researcher Herbert Terrace, “. . .” ( page ). </a:t>
            </a:r>
          </a:p>
          <a:p>
            <a:pPr marL="628650" lvl="3"/>
            <a:r>
              <a:rPr lang="en-US" sz="1800" dirty="0">
                <a:solidFill>
                  <a:schemeClr val="tx1"/>
                </a:solidFill>
              </a:rPr>
              <a:t>As Flora Davis has noted, “. . .” ( ). </a:t>
            </a:r>
          </a:p>
          <a:p>
            <a:pPr marL="628650" lvl="3"/>
            <a:r>
              <a:rPr lang="en-US" sz="1800" dirty="0">
                <a:solidFill>
                  <a:schemeClr val="tx1"/>
                </a:solidFill>
              </a:rPr>
              <a:t>The </a:t>
            </a:r>
            <a:r>
              <a:rPr lang="en-US" sz="1800" dirty="0" err="1">
                <a:solidFill>
                  <a:schemeClr val="tx1"/>
                </a:solidFill>
              </a:rPr>
              <a:t>Gardners</a:t>
            </a:r>
            <a:r>
              <a:rPr lang="en-US" sz="1800" dirty="0">
                <a:solidFill>
                  <a:schemeClr val="tx1"/>
                </a:solidFill>
              </a:rPr>
              <a:t>, Washoe’s trainers, point out that “ . . .” ( ). </a:t>
            </a:r>
          </a:p>
          <a:p>
            <a:pPr marL="628650" lvl="3"/>
            <a:r>
              <a:rPr lang="en-US" sz="1800" dirty="0">
                <a:solidFill>
                  <a:schemeClr val="tx1"/>
                </a:solidFill>
              </a:rPr>
              <a:t>Terrance answers these objections with the following analysis: “ . . .” ( )</a:t>
            </a:r>
            <a:r>
              <a:rPr lang="en-US" sz="1800" dirty="0">
                <a:solidFill>
                  <a:schemeClr val="bg2">
                    <a:lumMod val="50000"/>
                  </a:schemeClr>
                </a:solidFill>
              </a:rPr>
              <a:t>. </a:t>
            </a:r>
            <a:endParaRPr lang="en-US" sz="1800" dirty="0" smtClean="0">
              <a:solidFill>
                <a:schemeClr val="bg2">
                  <a:lumMod val="50000"/>
                </a:schemeClr>
              </a:solidFill>
            </a:endParaRPr>
          </a:p>
          <a:p>
            <a:pPr marL="285750" lvl="2"/>
            <a:r>
              <a:rPr lang="en-US" sz="1800" dirty="0">
                <a:solidFill>
                  <a:schemeClr val="bg2">
                    <a:lumMod val="50000"/>
                  </a:schemeClr>
                </a:solidFill>
              </a:rPr>
              <a:t>Introductory clauses and phrases should always be logical and grammatical: </a:t>
            </a:r>
            <a:endParaRPr lang="en-US" sz="1800" dirty="0" smtClean="0">
              <a:solidFill>
                <a:schemeClr val="bg2">
                  <a:lumMod val="50000"/>
                </a:schemeClr>
              </a:solidFill>
            </a:endParaRPr>
          </a:p>
          <a:p>
            <a:pPr marL="628650" lvl="3"/>
            <a:r>
              <a:rPr lang="en-US" sz="1800" dirty="0">
                <a:solidFill>
                  <a:schemeClr val="bg2">
                    <a:lumMod val="50000"/>
                  </a:schemeClr>
                </a:solidFill>
              </a:rPr>
              <a:t>NOT—In Smith’s essay, he says “ . . .”</a:t>
            </a:r>
          </a:p>
          <a:p>
            <a:pPr marL="628650" lvl="3"/>
            <a:r>
              <a:rPr lang="en-US" sz="1800" dirty="0">
                <a:solidFill>
                  <a:schemeClr val="bg2">
                    <a:lumMod val="50000"/>
                  </a:schemeClr>
                </a:solidFill>
              </a:rPr>
              <a:t> In Smith’s essay, it says “ . . . ”, or </a:t>
            </a:r>
          </a:p>
          <a:p>
            <a:pPr marL="628650" lvl="3"/>
            <a:r>
              <a:rPr lang="en-US" sz="1800" dirty="0">
                <a:solidFill>
                  <a:schemeClr val="bg2">
                    <a:lumMod val="50000"/>
                  </a:schemeClr>
                </a:solidFill>
              </a:rPr>
              <a:t>Smith’s essay states “. . . ”, </a:t>
            </a:r>
            <a:endParaRPr lang="en-US" sz="1800" dirty="0" smtClean="0">
              <a:solidFill>
                <a:schemeClr val="bg2">
                  <a:lumMod val="50000"/>
                </a:schemeClr>
              </a:solidFill>
            </a:endParaRPr>
          </a:p>
          <a:p>
            <a:pPr marL="285750" lvl="2"/>
            <a:r>
              <a:rPr lang="en-US" sz="1800" dirty="0">
                <a:solidFill>
                  <a:schemeClr val="bg2">
                    <a:lumMod val="50000"/>
                  </a:schemeClr>
                </a:solidFill>
              </a:rPr>
              <a:t>Instead use </a:t>
            </a:r>
          </a:p>
          <a:p>
            <a:pPr marL="628650" lvl="3"/>
            <a:r>
              <a:rPr lang="en-US" sz="1800" dirty="0" smtClean="0">
                <a:solidFill>
                  <a:schemeClr val="bg2">
                    <a:lumMod val="50000"/>
                  </a:schemeClr>
                </a:solidFill>
              </a:rPr>
              <a:t>In </a:t>
            </a:r>
            <a:r>
              <a:rPr lang="en-US" sz="1800" dirty="0">
                <a:solidFill>
                  <a:schemeClr val="bg2">
                    <a:lumMod val="50000"/>
                  </a:schemeClr>
                </a:solidFill>
              </a:rPr>
              <a:t>his essay, Smith states “. . . </a:t>
            </a:r>
            <a:r>
              <a:rPr lang="en-US" sz="1800" dirty="0" smtClean="0">
                <a:solidFill>
                  <a:schemeClr val="bg2">
                    <a:lumMod val="50000"/>
                  </a:schemeClr>
                </a:solidFill>
              </a:rPr>
              <a:t>”</a:t>
            </a:r>
          </a:p>
        </p:txBody>
      </p:sp>
    </p:spTree>
    <p:extLst>
      <p:ext uri="{BB962C8B-B14F-4D97-AF65-F5344CB8AC3E}">
        <p14:creationId xmlns:p14="http://schemas.microsoft.com/office/powerpoint/2010/main" val="1862624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5899" y="6135206"/>
            <a:ext cx="4543268" cy="599208"/>
          </a:xfrm>
        </p:spPr>
        <p:txBody>
          <a:bodyPr>
            <a:normAutofit fontScale="90000"/>
          </a:bodyPr>
          <a:lstStyle/>
          <a:p>
            <a:r>
              <a:rPr lang="en-US" dirty="0" smtClean="0"/>
              <a:t>Conclusion: Purpose</a:t>
            </a:r>
            <a:endParaRPr lang="en-US" dirty="0"/>
          </a:p>
        </p:txBody>
      </p:sp>
      <p:sp>
        <p:nvSpPr>
          <p:cNvPr id="3" name="Content Placeholder 2"/>
          <p:cNvSpPr>
            <a:spLocks noGrp="1"/>
          </p:cNvSpPr>
          <p:nvPr>
            <p:ph idx="1"/>
          </p:nvPr>
        </p:nvSpPr>
        <p:spPr>
          <a:xfrm>
            <a:off x="533400" y="533400"/>
            <a:ext cx="8335178" cy="5228422"/>
          </a:xfrm>
        </p:spPr>
        <p:txBody>
          <a:bodyPr/>
          <a:lstStyle/>
          <a:p>
            <a:pPr marL="0" indent="0">
              <a:buNone/>
            </a:pPr>
            <a:r>
              <a:rPr lang="en-US" sz="2400" dirty="0"/>
              <a:t>Conclusions are often the most difficult part of an essay to write, and many writers feel that they have nothing left to say after having written the paper. A writer needs to keep in mind that the conclusion is often what a reader remembers best. Your conclusion should be the best part of your </a:t>
            </a:r>
            <a:r>
              <a:rPr lang="en-US" sz="2400" dirty="0" smtClean="0"/>
              <a:t>paper</a:t>
            </a:r>
          </a:p>
          <a:p>
            <a:pPr marL="0" indent="0">
              <a:buNone/>
            </a:pPr>
            <a:endParaRPr lang="en-US" sz="2400" b="1" dirty="0" smtClean="0"/>
          </a:p>
          <a:p>
            <a:pPr marL="0" indent="0">
              <a:buNone/>
            </a:pPr>
            <a:r>
              <a:rPr lang="en-US" sz="2400" b="1" dirty="0" smtClean="0"/>
              <a:t>A </a:t>
            </a:r>
            <a:r>
              <a:rPr lang="en-US" sz="2400" b="1" dirty="0"/>
              <a:t>conclusion should</a:t>
            </a:r>
          </a:p>
          <a:p>
            <a:r>
              <a:rPr lang="en-US" sz="2400" dirty="0"/>
              <a:t>stress the importance of the thesis statement,</a:t>
            </a:r>
          </a:p>
          <a:p>
            <a:r>
              <a:rPr lang="en-US" sz="2400" dirty="0"/>
              <a:t>give the essay a sense of completeness, and</a:t>
            </a:r>
          </a:p>
          <a:p>
            <a:r>
              <a:rPr lang="en-US" sz="2400" dirty="0"/>
              <a:t>leave a final impression on the reader.</a:t>
            </a:r>
          </a:p>
          <a:p>
            <a:endParaRPr lang="en-US" dirty="0"/>
          </a:p>
        </p:txBody>
      </p:sp>
    </p:spTree>
    <p:extLst>
      <p:ext uri="{BB962C8B-B14F-4D97-AF65-F5344CB8AC3E}">
        <p14:creationId xmlns:p14="http://schemas.microsoft.com/office/powerpoint/2010/main" val="716601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339</TotalTime>
  <Words>993</Words>
  <Application>Microsoft Office PowerPoint</Application>
  <PresentationFormat>On-screen Show (4:3)</PresentationFormat>
  <Paragraphs>106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Wingdings</vt:lpstr>
      <vt:lpstr>Wingdings 3</vt:lpstr>
      <vt:lpstr>Slice</vt:lpstr>
      <vt:lpstr>Essay Pieces and Parts</vt:lpstr>
      <vt:lpstr>Introduction Paragraph</vt:lpstr>
      <vt:lpstr>Writing a Thesis Statement</vt:lpstr>
      <vt:lpstr>Sample Thesis statements Topic + Parameters</vt:lpstr>
      <vt:lpstr>PowerPoint Presentation</vt:lpstr>
      <vt:lpstr>Transitions</vt:lpstr>
      <vt:lpstr>Signal Phrases-  Never start a sentence with a quote</vt:lpstr>
      <vt:lpstr>Signal Phrase reminders</vt:lpstr>
      <vt:lpstr>Conclusion: Purpose</vt:lpstr>
      <vt:lpstr>Conclusion: Types</vt:lpstr>
      <vt:lpstr>Conclusion: Strategy</vt:lpstr>
      <vt:lpstr>PowerPoint Presentation</vt:lpstr>
      <vt:lpstr>MLA 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Pieces and Parts</dc:title>
  <dc:creator>Hannum, Kellie</dc:creator>
  <cp:lastModifiedBy>Walker,Mikayla</cp:lastModifiedBy>
  <cp:revision>16</cp:revision>
  <cp:lastPrinted>2015-10-14T14:27:11Z</cp:lastPrinted>
  <dcterms:created xsi:type="dcterms:W3CDTF">2015-10-09T22:05:28Z</dcterms:created>
  <dcterms:modified xsi:type="dcterms:W3CDTF">2016-10-05T19:06:04Z</dcterms:modified>
</cp:coreProperties>
</file>